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24" r:id="rId3"/>
    <p:sldId id="325" r:id="rId4"/>
    <p:sldId id="326" r:id="rId5"/>
    <p:sldId id="267" r:id="rId6"/>
    <p:sldId id="282" r:id="rId7"/>
    <p:sldId id="321" r:id="rId8"/>
    <p:sldId id="283" r:id="rId9"/>
    <p:sldId id="319" r:id="rId10"/>
    <p:sldId id="322" r:id="rId11"/>
    <p:sldId id="318" r:id="rId12"/>
    <p:sldId id="320" r:id="rId13"/>
    <p:sldId id="284" r:id="rId14"/>
    <p:sldId id="26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64" r:id="rId23"/>
    <p:sldId id="337" r:id="rId24"/>
    <p:sldId id="336" r:id="rId25"/>
    <p:sldId id="335" r:id="rId26"/>
    <p:sldId id="334" r:id="rId27"/>
    <p:sldId id="33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4"/>
    <p:restoredTop sz="94299"/>
  </p:normalViewPr>
  <p:slideViewPr>
    <p:cSldViewPr snapToGrid="0">
      <p:cViewPr varScale="1">
        <p:scale>
          <a:sx n="150" d="100"/>
          <a:sy n="150" d="100"/>
        </p:scale>
        <p:origin x="176" y="1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C73FB-5816-4D61-AC81-0209A5F896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151FEBC-5868-4F6C-99CD-097199EB0B61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Develop </a:t>
          </a:r>
          <a:br>
            <a:rPr lang="en-US" dirty="0">
              <a:latin typeface="Karla" pitchFamily="2" charset="0"/>
              <a:ea typeface="Karla" pitchFamily="2" charset="0"/>
            </a:rPr>
          </a:br>
          <a:r>
            <a:rPr lang="en-US" dirty="0">
              <a:latin typeface="Karla" pitchFamily="2" charset="0"/>
              <a:ea typeface="Karla" pitchFamily="2" charset="0"/>
            </a:rPr>
            <a:t>research design &amp; analysis plan</a:t>
          </a:r>
        </a:p>
      </dgm:t>
    </dgm:pt>
    <dgm:pt modelId="{9844628C-3FFF-4819-A7FB-F00CE26A873F}" type="parTrans" cxnId="{DAD03EF5-5E20-4341-BE9B-76AA8EB17A76}">
      <dgm:prSet/>
      <dgm:spPr/>
      <dgm:t>
        <a:bodyPr/>
        <a:lstStyle/>
        <a:p>
          <a:endParaRPr lang="en-US"/>
        </a:p>
      </dgm:t>
    </dgm:pt>
    <dgm:pt modelId="{A22B0C67-ACA3-49B6-8115-2E16F194B051}" type="sibTrans" cxnId="{DAD03EF5-5E20-4341-BE9B-76AA8EB17A76}">
      <dgm:prSet/>
      <dgm:spPr/>
      <dgm:t>
        <a:bodyPr/>
        <a:lstStyle/>
        <a:p>
          <a:endParaRPr lang="en-US"/>
        </a:p>
      </dgm:t>
    </dgm:pt>
    <dgm:pt modelId="{E5EF7CAA-A0EE-42A5-BED2-B8C5D22A74EA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Collect &amp; analyze data</a:t>
          </a:r>
        </a:p>
      </dgm:t>
    </dgm:pt>
    <dgm:pt modelId="{750D8EDE-4D29-4700-8B8E-5DC8DB235833}" type="parTrans" cxnId="{4B09E298-E82A-476B-B94B-0AB2DD845A6C}">
      <dgm:prSet/>
      <dgm:spPr/>
      <dgm:t>
        <a:bodyPr/>
        <a:lstStyle/>
        <a:p>
          <a:endParaRPr lang="en-US"/>
        </a:p>
      </dgm:t>
    </dgm:pt>
    <dgm:pt modelId="{6CB72134-56FC-4848-A6F5-2CDA8C10D258}" type="sibTrans" cxnId="{4B09E298-E82A-476B-B94B-0AB2DD845A6C}">
      <dgm:prSet/>
      <dgm:spPr/>
      <dgm:t>
        <a:bodyPr/>
        <a:lstStyle/>
        <a:p>
          <a:endParaRPr lang="en-US"/>
        </a:p>
      </dgm:t>
    </dgm:pt>
    <dgm:pt modelId="{EA401812-064D-4091-914C-9B17E4E29822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Write up paper</a:t>
          </a:r>
        </a:p>
      </dgm:t>
    </dgm:pt>
    <dgm:pt modelId="{232811D7-6540-4D91-BBA9-C4057136A158}" type="parTrans" cxnId="{616BD0D0-36A8-413E-96EC-A43427740AEF}">
      <dgm:prSet/>
      <dgm:spPr/>
      <dgm:t>
        <a:bodyPr/>
        <a:lstStyle/>
        <a:p>
          <a:endParaRPr lang="en-US"/>
        </a:p>
      </dgm:t>
    </dgm:pt>
    <dgm:pt modelId="{4FD3B8F6-E68B-438B-A500-4F209DEBFBF6}" type="sibTrans" cxnId="{616BD0D0-36A8-413E-96EC-A43427740AEF}">
      <dgm:prSet/>
      <dgm:spPr/>
      <dgm:t>
        <a:bodyPr/>
        <a:lstStyle/>
        <a:p>
          <a:endParaRPr lang="en-US"/>
        </a:p>
      </dgm:t>
    </dgm:pt>
    <dgm:pt modelId="{55E736E6-201A-4BB7-B35B-978007B2FFAB}">
      <dgm:prSet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Publish paper</a:t>
          </a:r>
        </a:p>
      </dgm:t>
    </dgm:pt>
    <dgm:pt modelId="{0B8365E2-7786-4497-9A72-20B3308B8D8A}" type="parTrans" cxnId="{E3ECE111-FC26-464E-B926-CD926F6C7CA9}">
      <dgm:prSet/>
      <dgm:spPr/>
      <dgm:t>
        <a:bodyPr/>
        <a:lstStyle/>
        <a:p>
          <a:endParaRPr lang="en-US"/>
        </a:p>
      </dgm:t>
    </dgm:pt>
    <dgm:pt modelId="{936F8086-154E-4BAE-8C69-CE8B44E173AD}" type="sibTrans" cxnId="{E3ECE111-FC26-464E-B926-CD926F6C7CA9}">
      <dgm:prSet/>
      <dgm:spPr/>
      <dgm:t>
        <a:bodyPr/>
        <a:lstStyle/>
        <a:p>
          <a:endParaRPr lang="en-US"/>
        </a:p>
      </dgm:t>
    </dgm:pt>
    <dgm:pt modelId="{F9F200D0-A0DC-4B3D-B7FE-25F1BA34E4F6}" type="pres">
      <dgm:prSet presAssocID="{BE3C73FB-5816-4D61-AC81-0209A5F89606}" presName="Name0" presStyleCnt="0">
        <dgm:presLayoutVars>
          <dgm:dir/>
          <dgm:resizeHandles val="exact"/>
        </dgm:presLayoutVars>
      </dgm:prSet>
      <dgm:spPr/>
    </dgm:pt>
    <dgm:pt modelId="{09C9DA86-2C4F-4694-8BE1-A382D641735A}" type="pres">
      <dgm:prSet presAssocID="{F151FEBC-5868-4F6C-99CD-097199EB0B61}" presName="node" presStyleLbl="node1" presStyleIdx="0" presStyleCnt="4">
        <dgm:presLayoutVars>
          <dgm:bulletEnabled val="1"/>
        </dgm:presLayoutVars>
      </dgm:prSet>
      <dgm:spPr/>
    </dgm:pt>
    <dgm:pt modelId="{3A417AA1-6FFD-4893-AE75-D4E5F3F4B8FE}" type="pres">
      <dgm:prSet presAssocID="{A22B0C67-ACA3-49B6-8115-2E16F194B051}" presName="sibTrans" presStyleLbl="sibTrans2D1" presStyleIdx="0" presStyleCnt="3"/>
      <dgm:spPr/>
    </dgm:pt>
    <dgm:pt modelId="{A35CA774-754C-49D0-AD57-3B7DBE08288F}" type="pres">
      <dgm:prSet presAssocID="{A22B0C67-ACA3-49B6-8115-2E16F194B051}" presName="connectorText" presStyleLbl="sibTrans2D1" presStyleIdx="0" presStyleCnt="3"/>
      <dgm:spPr/>
    </dgm:pt>
    <dgm:pt modelId="{F6B84A13-7830-4CFB-AA00-52C6F110BC96}" type="pres">
      <dgm:prSet presAssocID="{E5EF7CAA-A0EE-42A5-BED2-B8C5D22A74EA}" presName="node" presStyleLbl="node1" presStyleIdx="1" presStyleCnt="4">
        <dgm:presLayoutVars>
          <dgm:bulletEnabled val="1"/>
        </dgm:presLayoutVars>
      </dgm:prSet>
      <dgm:spPr/>
    </dgm:pt>
    <dgm:pt modelId="{DFA88A3C-43E0-4857-A11C-D9E51EC3013B}" type="pres">
      <dgm:prSet presAssocID="{6CB72134-56FC-4848-A6F5-2CDA8C10D258}" presName="sibTrans" presStyleLbl="sibTrans2D1" presStyleIdx="1" presStyleCnt="3"/>
      <dgm:spPr/>
    </dgm:pt>
    <dgm:pt modelId="{C628FFAE-B105-4DD1-B6F5-438353BE9B4A}" type="pres">
      <dgm:prSet presAssocID="{6CB72134-56FC-4848-A6F5-2CDA8C10D258}" presName="connectorText" presStyleLbl="sibTrans2D1" presStyleIdx="1" presStyleCnt="3"/>
      <dgm:spPr/>
    </dgm:pt>
    <dgm:pt modelId="{D95C7CFE-EAE5-4B7F-916C-01502919B341}" type="pres">
      <dgm:prSet presAssocID="{EA401812-064D-4091-914C-9B17E4E29822}" presName="node" presStyleLbl="node1" presStyleIdx="2" presStyleCnt="4">
        <dgm:presLayoutVars>
          <dgm:bulletEnabled val="1"/>
        </dgm:presLayoutVars>
      </dgm:prSet>
      <dgm:spPr/>
    </dgm:pt>
    <dgm:pt modelId="{28EB52B3-BF79-4309-A1DA-CC2445EAA9F8}" type="pres">
      <dgm:prSet presAssocID="{4FD3B8F6-E68B-438B-A500-4F209DEBFBF6}" presName="sibTrans" presStyleLbl="sibTrans2D1" presStyleIdx="2" presStyleCnt="3"/>
      <dgm:spPr/>
    </dgm:pt>
    <dgm:pt modelId="{A54821CE-4BEF-4878-AD79-CFF34CE5F85A}" type="pres">
      <dgm:prSet presAssocID="{4FD3B8F6-E68B-438B-A500-4F209DEBFBF6}" presName="connectorText" presStyleLbl="sibTrans2D1" presStyleIdx="2" presStyleCnt="3"/>
      <dgm:spPr/>
    </dgm:pt>
    <dgm:pt modelId="{184D9417-19DF-4A03-B4E2-71FAB5F76DC1}" type="pres">
      <dgm:prSet presAssocID="{55E736E6-201A-4BB7-B35B-978007B2FFAB}" presName="node" presStyleLbl="node1" presStyleIdx="3" presStyleCnt="4">
        <dgm:presLayoutVars>
          <dgm:bulletEnabled val="1"/>
        </dgm:presLayoutVars>
      </dgm:prSet>
      <dgm:spPr/>
    </dgm:pt>
  </dgm:ptLst>
  <dgm:cxnLst>
    <dgm:cxn modelId="{70912F0B-B8D5-4D3C-B134-08CF0A964517}" type="presOf" srcId="{A22B0C67-ACA3-49B6-8115-2E16F194B051}" destId="{3A417AA1-6FFD-4893-AE75-D4E5F3F4B8FE}" srcOrd="0" destOrd="0" presId="urn:microsoft.com/office/officeart/2005/8/layout/process1"/>
    <dgm:cxn modelId="{E3ECE111-FC26-464E-B926-CD926F6C7CA9}" srcId="{BE3C73FB-5816-4D61-AC81-0209A5F89606}" destId="{55E736E6-201A-4BB7-B35B-978007B2FFAB}" srcOrd="3" destOrd="0" parTransId="{0B8365E2-7786-4497-9A72-20B3308B8D8A}" sibTransId="{936F8086-154E-4BAE-8C69-CE8B44E173AD}"/>
    <dgm:cxn modelId="{BF0AD644-95DA-4F6A-ACED-5CCD418FAB07}" type="presOf" srcId="{4FD3B8F6-E68B-438B-A500-4F209DEBFBF6}" destId="{28EB52B3-BF79-4309-A1DA-CC2445EAA9F8}" srcOrd="0" destOrd="0" presId="urn:microsoft.com/office/officeart/2005/8/layout/process1"/>
    <dgm:cxn modelId="{D3027165-1544-462A-905F-37AE4DD336D5}" type="presOf" srcId="{6CB72134-56FC-4848-A6F5-2CDA8C10D258}" destId="{DFA88A3C-43E0-4857-A11C-D9E51EC3013B}" srcOrd="0" destOrd="0" presId="urn:microsoft.com/office/officeart/2005/8/layout/process1"/>
    <dgm:cxn modelId="{C768C67B-8754-40CA-AF83-8412BCFBF59D}" type="presOf" srcId="{E5EF7CAA-A0EE-42A5-BED2-B8C5D22A74EA}" destId="{F6B84A13-7830-4CFB-AA00-52C6F110BC96}" srcOrd="0" destOrd="0" presId="urn:microsoft.com/office/officeart/2005/8/layout/process1"/>
    <dgm:cxn modelId="{2A374286-1CE8-45C5-A8DD-6E557AC39229}" type="presOf" srcId="{6CB72134-56FC-4848-A6F5-2CDA8C10D258}" destId="{C628FFAE-B105-4DD1-B6F5-438353BE9B4A}" srcOrd="1" destOrd="0" presId="urn:microsoft.com/office/officeart/2005/8/layout/process1"/>
    <dgm:cxn modelId="{6185ED92-301B-4E2A-B9D2-FC7A90667915}" type="presOf" srcId="{4FD3B8F6-E68B-438B-A500-4F209DEBFBF6}" destId="{A54821CE-4BEF-4878-AD79-CFF34CE5F85A}" srcOrd="1" destOrd="0" presId="urn:microsoft.com/office/officeart/2005/8/layout/process1"/>
    <dgm:cxn modelId="{4B09E298-E82A-476B-B94B-0AB2DD845A6C}" srcId="{BE3C73FB-5816-4D61-AC81-0209A5F89606}" destId="{E5EF7CAA-A0EE-42A5-BED2-B8C5D22A74EA}" srcOrd="1" destOrd="0" parTransId="{750D8EDE-4D29-4700-8B8E-5DC8DB235833}" sibTransId="{6CB72134-56FC-4848-A6F5-2CDA8C10D258}"/>
    <dgm:cxn modelId="{26E23DAA-8CE9-4401-B1D0-0CAD90461626}" type="presOf" srcId="{A22B0C67-ACA3-49B6-8115-2E16F194B051}" destId="{A35CA774-754C-49D0-AD57-3B7DBE08288F}" srcOrd="1" destOrd="0" presId="urn:microsoft.com/office/officeart/2005/8/layout/process1"/>
    <dgm:cxn modelId="{BB8705BF-EBEB-4971-B306-34750B1CF13C}" type="presOf" srcId="{EA401812-064D-4091-914C-9B17E4E29822}" destId="{D95C7CFE-EAE5-4B7F-916C-01502919B341}" srcOrd="0" destOrd="0" presId="urn:microsoft.com/office/officeart/2005/8/layout/process1"/>
    <dgm:cxn modelId="{616BD0D0-36A8-413E-96EC-A43427740AEF}" srcId="{BE3C73FB-5816-4D61-AC81-0209A5F89606}" destId="{EA401812-064D-4091-914C-9B17E4E29822}" srcOrd="2" destOrd="0" parTransId="{232811D7-6540-4D91-BBA9-C4057136A158}" sibTransId="{4FD3B8F6-E68B-438B-A500-4F209DEBFBF6}"/>
    <dgm:cxn modelId="{73A120D5-2C05-4712-811B-DA6174CE278B}" type="presOf" srcId="{55E736E6-201A-4BB7-B35B-978007B2FFAB}" destId="{184D9417-19DF-4A03-B4E2-71FAB5F76DC1}" srcOrd="0" destOrd="0" presId="urn:microsoft.com/office/officeart/2005/8/layout/process1"/>
    <dgm:cxn modelId="{361380D9-CA3A-4C2C-9F8A-47DC22AC81DC}" type="presOf" srcId="{BE3C73FB-5816-4D61-AC81-0209A5F89606}" destId="{F9F200D0-A0DC-4B3D-B7FE-25F1BA34E4F6}" srcOrd="0" destOrd="0" presId="urn:microsoft.com/office/officeart/2005/8/layout/process1"/>
    <dgm:cxn modelId="{D83F02E9-2C8D-4A4B-8D9B-BE087D7742A5}" type="presOf" srcId="{F151FEBC-5868-4F6C-99CD-097199EB0B61}" destId="{09C9DA86-2C4F-4694-8BE1-A382D641735A}" srcOrd="0" destOrd="0" presId="urn:microsoft.com/office/officeart/2005/8/layout/process1"/>
    <dgm:cxn modelId="{DAD03EF5-5E20-4341-BE9B-76AA8EB17A76}" srcId="{BE3C73FB-5816-4D61-AC81-0209A5F89606}" destId="{F151FEBC-5868-4F6C-99CD-097199EB0B61}" srcOrd="0" destOrd="0" parTransId="{9844628C-3FFF-4819-A7FB-F00CE26A873F}" sibTransId="{A22B0C67-ACA3-49B6-8115-2E16F194B051}"/>
    <dgm:cxn modelId="{B796D284-10FC-41D8-A742-690243044B3B}" type="presParOf" srcId="{F9F200D0-A0DC-4B3D-B7FE-25F1BA34E4F6}" destId="{09C9DA86-2C4F-4694-8BE1-A382D641735A}" srcOrd="0" destOrd="0" presId="urn:microsoft.com/office/officeart/2005/8/layout/process1"/>
    <dgm:cxn modelId="{1067D93A-90DF-4122-A591-812104ABD1E7}" type="presParOf" srcId="{F9F200D0-A0DC-4B3D-B7FE-25F1BA34E4F6}" destId="{3A417AA1-6FFD-4893-AE75-D4E5F3F4B8FE}" srcOrd="1" destOrd="0" presId="urn:microsoft.com/office/officeart/2005/8/layout/process1"/>
    <dgm:cxn modelId="{A8199121-91AA-42D4-9740-F87EFC6AF3DB}" type="presParOf" srcId="{3A417AA1-6FFD-4893-AE75-D4E5F3F4B8FE}" destId="{A35CA774-754C-49D0-AD57-3B7DBE08288F}" srcOrd="0" destOrd="0" presId="urn:microsoft.com/office/officeart/2005/8/layout/process1"/>
    <dgm:cxn modelId="{1054C7E1-BD99-485A-91DF-851AD46F3211}" type="presParOf" srcId="{F9F200D0-A0DC-4B3D-B7FE-25F1BA34E4F6}" destId="{F6B84A13-7830-4CFB-AA00-52C6F110BC96}" srcOrd="2" destOrd="0" presId="urn:microsoft.com/office/officeart/2005/8/layout/process1"/>
    <dgm:cxn modelId="{8684C651-A760-4C1E-B5FF-98281D437A3B}" type="presParOf" srcId="{F9F200D0-A0DC-4B3D-B7FE-25F1BA34E4F6}" destId="{DFA88A3C-43E0-4857-A11C-D9E51EC3013B}" srcOrd="3" destOrd="0" presId="urn:microsoft.com/office/officeart/2005/8/layout/process1"/>
    <dgm:cxn modelId="{9B59A3BA-B613-49FF-80DA-31FA8E82D0AF}" type="presParOf" srcId="{DFA88A3C-43E0-4857-A11C-D9E51EC3013B}" destId="{C628FFAE-B105-4DD1-B6F5-438353BE9B4A}" srcOrd="0" destOrd="0" presId="urn:microsoft.com/office/officeart/2005/8/layout/process1"/>
    <dgm:cxn modelId="{B50BE2B7-E806-4802-AB42-9BCBA35DB37C}" type="presParOf" srcId="{F9F200D0-A0DC-4B3D-B7FE-25F1BA34E4F6}" destId="{D95C7CFE-EAE5-4B7F-916C-01502919B341}" srcOrd="4" destOrd="0" presId="urn:microsoft.com/office/officeart/2005/8/layout/process1"/>
    <dgm:cxn modelId="{B1223065-DEFB-46FE-A84D-0F3C953E4398}" type="presParOf" srcId="{F9F200D0-A0DC-4B3D-B7FE-25F1BA34E4F6}" destId="{28EB52B3-BF79-4309-A1DA-CC2445EAA9F8}" srcOrd="5" destOrd="0" presId="urn:microsoft.com/office/officeart/2005/8/layout/process1"/>
    <dgm:cxn modelId="{1AC4A5B4-9D7F-4382-8E8C-B3D8117B3D0A}" type="presParOf" srcId="{28EB52B3-BF79-4309-A1DA-CC2445EAA9F8}" destId="{A54821CE-4BEF-4878-AD79-CFF34CE5F85A}" srcOrd="0" destOrd="0" presId="urn:microsoft.com/office/officeart/2005/8/layout/process1"/>
    <dgm:cxn modelId="{A19C54DD-EF30-4307-AE70-09B0A41BAD24}" type="presParOf" srcId="{F9F200D0-A0DC-4B3D-B7FE-25F1BA34E4F6}" destId="{184D9417-19DF-4A03-B4E2-71FAB5F76D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9DA86-2C4F-4694-8BE1-A382D641735A}">
      <dsp:nvSpPr>
        <dsp:cNvPr id="0" name=""/>
        <dsp:cNvSpPr/>
      </dsp:nvSpPr>
      <dsp:spPr>
        <a:xfrm>
          <a:off x="3785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Develop </a:t>
          </a:r>
          <a:br>
            <a:rPr lang="en-US" sz="1800" kern="1200" dirty="0">
              <a:latin typeface="Karla" pitchFamily="2" charset="0"/>
              <a:ea typeface="Karla" pitchFamily="2" charset="0"/>
            </a:rPr>
          </a:br>
          <a:r>
            <a:rPr lang="en-US" sz="1800" kern="1200" dirty="0">
              <a:latin typeface="Karla" pitchFamily="2" charset="0"/>
              <a:ea typeface="Karla" pitchFamily="2" charset="0"/>
            </a:rPr>
            <a:t>research design &amp; analysis plan</a:t>
          </a:r>
        </a:p>
      </dsp:txBody>
      <dsp:txXfrm>
        <a:off x="32869" y="762680"/>
        <a:ext cx="1596846" cy="934840"/>
      </dsp:txXfrm>
    </dsp:sp>
    <dsp:sp modelId="{3A417AA1-6FFD-4893-AE75-D4E5F3F4B8FE}">
      <dsp:nvSpPr>
        <dsp:cNvPr id="0" name=""/>
        <dsp:cNvSpPr/>
      </dsp:nvSpPr>
      <dsp:spPr>
        <a:xfrm>
          <a:off x="1824301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24301" y="1106967"/>
        <a:ext cx="245604" cy="246265"/>
      </dsp:txXfrm>
    </dsp:sp>
    <dsp:sp modelId="{F6B84A13-7830-4CFB-AA00-52C6F110BC96}">
      <dsp:nvSpPr>
        <dsp:cNvPr id="0" name=""/>
        <dsp:cNvSpPr/>
      </dsp:nvSpPr>
      <dsp:spPr>
        <a:xfrm>
          <a:off x="232080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Collect &amp; analyze data</a:t>
          </a:r>
        </a:p>
      </dsp:txBody>
      <dsp:txXfrm>
        <a:off x="2349890" y="762680"/>
        <a:ext cx="1596846" cy="934840"/>
      </dsp:txXfrm>
    </dsp:sp>
    <dsp:sp modelId="{DFA88A3C-43E0-4857-A11C-D9E51EC3013B}">
      <dsp:nvSpPr>
        <dsp:cNvPr id="0" name=""/>
        <dsp:cNvSpPr/>
      </dsp:nvSpPr>
      <dsp:spPr>
        <a:xfrm>
          <a:off x="4141322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41322" y="1106967"/>
        <a:ext cx="245604" cy="246265"/>
      </dsp:txXfrm>
    </dsp:sp>
    <dsp:sp modelId="{D95C7CFE-EAE5-4B7F-916C-01502919B341}">
      <dsp:nvSpPr>
        <dsp:cNvPr id="0" name=""/>
        <dsp:cNvSpPr/>
      </dsp:nvSpPr>
      <dsp:spPr>
        <a:xfrm>
          <a:off x="463782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Write up paper</a:t>
          </a:r>
        </a:p>
      </dsp:txBody>
      <dsp:txXfrm>
        <a:off x="4666910" y="762680"/>
        <a:ext cx="1596846" cy="934840"/>
      </dsp:txXfrm>
    </dsp:sp>
    <dsp:sp modelId="{28EB52B3-BF79-4309-A1DA-CC2445EAA9F8}">
      <dsp:nvSpPr>
        <dsp:cNvPr id="0" name=""/>
        <dsp:cNvSpPr/>
      </dsp:nvSpPr>
      <dsp:spPr>
        <a:xfrm>
          <a:off x="6458343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58343" y="1106967"/>
        <a:ext cx="245604" cy="246265"/>
      </dsp:txXfrm>
    </dsp:sp>
    <dsp:sp modelId="{184D9417-19DF-4A03-B4E2-71FAB5F76DC1}">
      <dsp:nvSpPr>
        <dsp:cNvPr id="0" name=""/>
        <dsp:cNvSpPr/>
      </dsp:nvSpPr>
      <dsp:spPr>
        <a:xfrm>
          <a:off x="6954847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Publish paper</a:t>
          </a:r>
        </a:p>
      </dsp:txBody>
      <dsp:txXfrm>
        <a:off x="6983931" y="762680"/>
        <a:ext cx="1596846" cy="93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ealthtaxsimulator.org/analysis/" TargetMode="External"/><Relationship Id="rId3" Type="http://schemas.openxmlformats.org/officeDocument/2006/relationships/hyperlink" Target="https://www.youtube.com/results?search_query=%23tidytuesday" TargetMode="External"/><Relationship Id="rId7" Type="http://schemas.openxmlformats.org/officeDocument/2006/relationships/hyperlink" Target="https://github.com/BITSS/opa-wealthtax/tree/master/code/interactive_visualization" TargetMode="External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stering-shiny.org/" TargetMode="External"/><Relationship Id="rId11" Type="http://schemas.openxmlformats.org/officeDocument/2006/relationships/hyperlink" Target="https://osf.io/preprints/metaarxiv/jnyqh" TargetMode="External"/><Relationship Id="rId5" Type="http://schemas.openxmlformats.org/officeDocument/2006/relationships/hyperlink" Target="https://shiny.rstudio.com/tutorial/" TargetMode="External"/><Relationship Id="rId10" Type="http://schemas.openxmlformats.org/officeDocument/2006/relationships/hyperlink" Target="https://academic.oup.com/qje/article/131/4/1637/2468871#173469299" TargetMode="External"/><Relationship Id="rId4" Type="http://schemas.openxmlformats.org/officeDocument/2006/relationships/hyperlink" Target="https://github.com/BITSS/opa-wealthtax/blob/master/code/dynamic_doc/wealth_tax_dd.Rmd" TargetMode="External"/><Relationship Id="rId9" Type="http://schemas.openxmlformats.org/officeDocument/2006/relationships/hyperlink" Target="https://www.evidenceaction.org/dewormtheworld-2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February 7th,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41C7-8E96-2140-BEF1-BA69A954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Reports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0EA74C-B81E-E14A-B7BB-5CA261364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113360"/>
              </p:ext>
            </p:extLst>
          </p:nvPr>
        </p:nvGraphicFramePr>
        <p:xfrm>
          <a:off x="311700" y="2158262"/>
          <a:ext cx="8613648" cy="24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0B44008-1678-D348-900A-64A475B56713}"/>
              </a:ext>
            </a:extLst>
          </p:cNvPr>
          <p:cNvSpPr/>
          <p:nvPr/>
        </p:nvSpPr>
        <p:spPr>
          <a:xfrm>
            <a:off x="6774794" y="1786369"/>
            <a:ext cx="1684715" cy="737944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Peer review &amp; decision to publish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1CD0B-682F-B346-85BB-1B82CC7BDC2D}"/>
              </a:ext>
            </a:extLst>
          </p:cNvPr>
          <p:cNvSpPr/>
          <p:nvPr/>
        </p:nvSpPr>
        <p:spPr>
          <a:xfrm>
            <a:off x="311700" y="1017725"/>
            <a:ext cx="77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Registered Reports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are empirical research articles that are peer-reviewed and accepted for publication </a:t>
            </a:r>
            <a:r>
              <a:rPr 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before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 the results are known.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CBD98BC-7DA2-B34F-906E-A42E01A5BF1D}"/>
              </a:ext>
            </a:extLst>
          </p:cNvPr>
          <p:cNvSpPr/>
          <p:nvPr/>
        </p:nvSpPr>
        <p:spPr>
          <a:xfrm>
            <a:off x="6774794" y="1772674"/>
            <a:ext cx="1684715" cy="724976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Confirmation of decision to publish</a:t>
            </a:r>
          </a:p>
        </p:txBody>
      </p:sp>
    </p:spTree>
    <p:extLst>
      <p:ext uri="{BB962C8B-B14F-4D97-AF65-F5344CB8AC3E}">
        <p14:creationId xmlns:p14="http://schemas.microsoft.com/office/powerpoint/2010/main" val="42022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44601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47DA-6CF8-3A46-A34E-0640E4D0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is</a:t>
            </a:r>
            <a:br>
              <a:rPr lang="en-US" dirty="0"/>
            </a:br>
            <a:r>
              <a:rPr lang="en-US" dirty="0"/>
              <a:t> happening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BAB89-03F4-4B41-AF66-B6D3083D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92595"/>
            <a:ext cx="2091258" cy="197765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Karla" pitchFamily="2" charset="0"/>
                <a:ea typeface="Times New Roman" panose="02020603050405020304" pitchFamily="18" charset="0"/>
              </a:rPr>
              <a:t>Record number of registrations on the AEA RCT Registry in 2018!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28E5E-CEC1-5F4C-ABA7-C7133FA6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8" y="240925"/>
            <a:ext cx="6741042" cy="49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horizon for BITSS?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Computational reproducibility: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473E-E932-A54C-AB1C-CD4A6094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A812-43EC-BD41-8A49-580AC42F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Main consequences of policy analysis that lacks openness: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Policy makers can cherry-pick facts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Hinders automation and/or systematic improvements of reports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Unclear how research affects policy estimates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6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Common file structure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Label data, research, guesswork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Make code/spreadsheets reproducible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Use a version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case studies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Start: today (2/7). Ends: last day of class (5/1). Email me week of midterms. 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Week. 9-11 or 12-14 hours.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3: mainly training. 4 – 9: mainly adding content (ends 4/17!). 10 &amp; 11: Summarizing, developing guidelines for future URAPs.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send me an email with ([URAP] in the subj):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 Examples: learned git, learned R, learned about PA, summarized # reports, pushed # commits, clean shiny app code, etc.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Deliverables for next week.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Individual/small team meetings each Monday.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month: present to the whole team.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Set up the PA/D+ group in the morning and the D+/PA team in the afternoon.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Three tracks: Data Science (DS), Data Visualization (DV), Policy Analysis outreach (PA). </a:t>
            </a:r>
          </a:p>
          <a:p>
            <a:r>
              <a:rPr lang="en-US" dirty="0">
                <a:solidFill>
                  <a:srgbClr val="EFEFEF"/>
                </a:solidFill>
              </a:rPr>
              <a:t>Sophia (DV,DS), Ryan (DS), Emma (PA,DS), </a:t>
            </a:r>
            <a:r>
              <a:rPr lang="en-US" dirty="0" err="1">
                <a:solidFill>
                  <a:srgbClr val="EFEFEF"/>
                </a:solidFill>
              </a:rPr>
              <a:t>Orianna</a:t>
            </a:r>
            <a:r>
              <a:rPr lang="en-US" dirty="0">
                <a:solidFill>
                  <a:srgbClr val="EFEFEF"/>
                </a:solidFill>
              </a:rPr>
              <a:t> (PA)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Git/</a:t>
            </a:r>
            <a:r>
              <a:rPr lang="en-US" dirty="0" err="1">
                <a:solidFill>
                  <a:srgbClr val="EFEFEF"/>
                </a:solidFill>
              </a:rPr>
              <a:t>Github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DS: spend first week(s)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this file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DV: spend first week(s) 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PA: spend first week(s) learning about the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), and the 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OPA framework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Joel Ferguson and Nick Otis (Graduate Student Researchers, 25 – 50%)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Jiahui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(Sophia) Bai,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Orianna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Jia, Emma Ng,  Ryan Scholes (URAPs, 25%)</a:t>
            </a:r>
          </a:p>
          <a:p>
            <a:pPr>
              <a:spcAft>
                <a:spcPts val="1055"/>
              </a:spcAft>
            </a:pPr>
            <a:endParaRPr lang="en-US" sz="1476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Zach Wilder (Intern, 25%)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BITSS done to address this issues?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Awareness on the problems and solutions: papers, manuals and convenings (RT2)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funded and conducted research on research; hosted pre-prints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Annual Meeting, Catalysts, blog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BITSS doing today?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CA3C-2417-704C-9546-EE8DEEEA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565"/>
            <a:ext cx="9150576" cy="3192936"/>
          </a:xfrm>
          <a:prstGeom prst="rect">
            <a:avLst/>
          </a:prstGeom>
        </p:spPr>
      </p:pic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C194A23C-50F4-6140-8C94-5C29170A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-1"/>
            <a:ext cx="1956816" cy="195681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45821-C39F-0444-BFC6-6F7817D2E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-3876"/>
            <a:ext cx="3200400" cy="19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48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1147</Words>
  <Application>Microsoft Macintosh PowerPoint</Application>
  <PresentationFormat>On-screen Show (16:9)</PresentationFormat>
  <Paragraphs>184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Karla</vt:lpstr>
      <vt:lpstr>Times New Roman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What has BITSS done to address this issues?</vt:lpstr>
      <vt:lpstr>Our Network</vt:lpstr>
      <vt:lpstr>What is BITSS doing today?</vt:lpstr>
      <vt:lpstr>PowerPoint Presentation</vt:lpstr>
      <vt:lpstr>Registered Reports</vt:lpstr>
      <vt:lpstr>Recent Publications</vt:lpstr>
      <vt:lpstr>Change is  happening</vt:lpstr>
      <vt:lpstr>What is in the horizon for BITSS?</vt:lpstr>
      <vt:lpstr>Why Bring Open Science into Policy Analysis?</vt:lpstr>
      <vt:lpstr>Relevance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What to do when you have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Microsoft Office User</cp:lastModifiedBy>
  <cp:revision>40</cp:revision>
  <dcterms:modified xsi:type="dcterms:W3CDTF">2020-02-07T22:52:21Z</dcterms:modified>
</cp:coreProperties>
</file>